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Nunito" pitchFamily="2" charset="0"/>
      <p:regular r:id="rId14"/>
      <p:bold r:id="rId15"/>
      <p:italic r:id="rId16"/>
      <p:boldItalic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434b3b5b0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434b3b5b0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[1 Min]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5548899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5548899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[2 Min]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434b3b5b0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434b3b5b0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[1 Min]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434b3b5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434b3b5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[1 Min]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434b3b5b0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434b3b5b0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[2 Min]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4a8ee271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4a8ee271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Ethan [1 Min]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5548899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5548899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Jamia [1.5 Min]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5ff8cf2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5ff8cf2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[1.5 Min]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434b3b5b0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434b3b5b0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[1 Min]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434b3b5b0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f434b3b5b0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Jamia [3 Min]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/>
              <a:t>Product Profit Optimization Using a Linear Programming Model:  </a:t>
            </a:r>
            <a:endParaRPr sz="2200" dirty="0"/>
          </a:p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/>
              <a:t>New Chemicals Company in Tire Manufacturing Industry</a:t>
            </a:r>
            <a:endParaRPr sz="2200"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Hassan Ali, Ethan Norton, Jamia Russell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Limitations and Areas for Future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200" y="3502725"/>
            <a:ext cx="38290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1511" y="2791600"/>
            <a:ext cx="2632589" cy="20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996650" y="1592850"/>
            <a:ext cx="30000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Circular Economy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Recycle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Waste Reduction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Cost Reduction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4895425" y="1592850"/>
            <a:ext cx="30000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Resource Management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Forecasting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Storage and Transportation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D4F45383-564E-E881-E5E6-D13648705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0861" y="4297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Answers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630605" y="1088274"/>
            <a:ext cx="7974300" cy="36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Will labor hours be a bigger constraint on </a:t>
            </a:r>
            <a:r>
              <a:rPr lang="en" sz="11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site choice</a:t>
            </a: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than inventory availability?</a:t>
            </a:r>
            <a:endParaRPr sz="11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oppins"/>
              <a:buChar char="○"/>
            </a:pPr>
            <a:r>
              <a:rPr lang="en" sz="1100" i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biggest constraint on site choice appears to be inventory availability</a:t>
            </a:r>
            <a:endParaRPr sz="1100" i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How many products will prove </a:t>
            </a:r>
            <a:r>
              <a:rPr lang="en" sz="11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unprofitable</a:t>
            </a: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and will not be sold due to low sale price and high raw material costs?</a:t>
            </a:r>
            <a:endParaRPr sz="11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oppins"/>
              <a:buChar char="○"/>
            </a:pPr>
            <a:r>
              <a:rPr lang="en" sz="1100" i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There are 3 products: Products 2, 4, and 4*</a:t>
            </a:r>
            <a:endParaRPr sz="1100" i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Can we </a:t>
            </a:r>
            <a:r>
              <a:rPr lang="en" sz="11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sell or trade unused raw materials</a:t>
            </a: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to gain more resources for profitable products?</a:t>
            </a:r>
            <a:endParaRPr sz="11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oppins"/>
              <a:buChar char="○"/>
            </a:pPr>
            <a:r>
              <a:rPr lang="en" sz="1100" i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Yes, including certain materials in the production plan contributes to suboptimality </a:t>
            </a:r>
            <a:endParaRPr sz="1100" i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</a:t>
            </a:r>
            <a:r>
              <a:rPr lang="en" sz="11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model solving method</a:t>
            </a: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will be best for the decision problem?</a:t>
            </a:r>
            <a:endParaRPr sz="11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oppins"/>
              <a:buChar char="○"/>
            </a:pPr>
            <a:r>
              <a:rPr lang="en" sz="1100" i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Linear Programming Model</a:t>
            </a:r>
            <a:endParaRPr sz="1100" i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How should we </a:t>
            </a:r>
            <a:r>
              <a:rPr lang="en" sz="11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allocate or forecast resources</a:t>
            </a: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in the future to maximize profit? </a:t>
            </a:r>
            <a:endParaRPr sz="11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oppins"/>
              <a:buChar char="○"/>
            </a:pPr>
            <a:r>
              <a:rPr lang="en" sz="1100" i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Historical data should be used to forecast resource acquisition and allocation through quantitative models such as linear regression</a:t>
            </a:r>
            <a:endParaRPr sz="1100" i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If we migrate this to a circular economy,  how would that meet </a:t>
            </a:r>
            <a:r>
              <a:rPr lang="en" sz="11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sustainability goals </a:t>
            </a: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and further drive profit?</a:t>
            </a:r>
            <a:r>
              <a:rPr lang="en" sz="1200" dirty="0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Char char="○"/>
            </a:pPr>
            <a:r>
              <a:rPr lang="en" sz="1100" i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By selling unused raw materials to other companies that need it</a:t>
            </a:r>
            <a:endParaRPr sz="1200" dirty="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3E0F6B2D-F018-661B-2657-4762C9C23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295" y="4297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180800" y="204900"/>
            <a:ext cx="87366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Background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5">
            <a:alphaModFix/>
          </a:blip>
          <a:srcRect l="11254" r="9430" b="7621"/>
          <a:stretch/>
        </p:blipFill>
        <p:spPr>
          <a:xfrm>
            <a:off x="543763" y="1074219"/>
            <a:ext cx="1910925" cy="17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/>
          <p:nvPr/>
        </p:nvSpPr>
        <p:spPr>
          <a:xfrm>
            <a:off x="2687300" y="1583600"/>
            <a:ext cx="27060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oppins"/>
              <a:buAutoNum type="arabicPeriod"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Increase customer engagement for future sales by delivering on price and performance targets</a:t>
            </a: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oppins"/>
              <a:buAutoNum type="arabicPeriod"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Maximize efficiency of labor and resources to products chosen for sale and keep in line with internal sustainability targets</a:t>
            </a: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oppins"/>
              <a:buAutoNum type="arabicPeriod"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Select products that will maximize short-term profit for business</a:t>
            </a: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2758225" y="934200"/>
            <a:ext cx="2466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Poppins"/>
                <a:ea typeface="Poppins"/>
                <a:cs typeface="Poppins"/>
                <a:sym typeface="Poppins"/>
              </a:rPr>
              <a:t>Company Mission</a:t>
            </a:r>
            <a:endParaRPr sz="900">
              <a:solidFill>
                <a:srgbClr val="000000"/>
              </a:solidFill>
            </a:endParaRPr>
          </a:p>
        </p:txBody>
      </p:sp>
      <p:grpSp>
        <p:nvGrpSpPr>
          <p:cNvPr id="138" name="Google Shape;138;p14"/>
          <p:cNvGrpSpPr/>
          <p:nvPr/>
        </p:nvGrpSpPr>
        <p:grpSpPr>
          <a:xfrm>
            <a:off x="5721851" y="861761"/>
            <a:ext cx="2838053" cy="2209717"/>
            <a:chOff x="4362229" y="-5493579"/>
            <a:chExt cx="5412000" cy="4419434"/>
          </a:xfrm>
        </p:grpSpPr>
        <p:sp>
          <p:nvSpPr>
            <p:cNvPr id="139" name="Google Shape;139;p14"/>
            <p:cNvSpPr txBox="1"/>
            <p:nvPr/>
          </p:nvSpPr>
          <p:spPr>
            <a:xfrm>
              <a:off x="4362229" y="-4460545"/>
              <a:ext cx="5412000" cy="3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CB Corporation wants to begin pilot scale production for their new R&amp;D product formulations that they seek to sell to three prospective tire industry customers: Wheel Works, Tirevana, and Grip Gurus.</a:t>
              </a:r>
              <a:endParaRPr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4733177" y="-5493579"/>
              <a:ext cx="4670101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212121"/>
                  </a:solidFill>
                  <a:latin typeface="Poppins"/>
                  <a:ea typeface="Poppins"/>
                  <a:cs typeface="Poppins"/>
                  <a:sym typeface="Poppins"/>
                </a:rPr>
                <a:t>Background</a:t>
              </a:r>
              <a:endParaRPr sz="900" dirty="0">
                <a:solidFill>
                  <a:srgbClr val="212121"/>
                </a:solidFill>
              </a:endParaRPr>
            </a:p>
          </p:txBody>
        </p:sp>
      </p:grpSp>
      <p:sp>
        <p:nvSpPr>
          <p:cNvPr id="141" name="Google Shape;141;p14"/>
          <p:cNvSpPr txBox="1"/>
          <p:nvPr/>
        </p:nvSpPr>
        <p:spPr>
          <a:xfrm>
            <a:off x="80073" y="3030500"/>
            <a:ext cx="2838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Poppins"/>
                <a:ea typeface="Poppins"/>
                <a:cs typeface="Poppins"/>
                <a:sym typeface="Poppins"/>
              </a:rPr>
              <a:t>Use Case: </a:t>
            </a:r>
            <a:endParaRPr sz="2100" b="1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Poppins"/>
                <a:ea typeface="Poppins"/>
                <a:cs typeface="Poppins"/>
                <a:sym typeface="Poppins"/>
              </a:rPr>
              <a:t>CB Corporation</a:t>
            </a:r>
            <a:endParaRPr sz="21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5721851" y="3161300"/>
            <a:ext cx="3000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CB Corporation now needs to decide on what products are worth making and how much of the product to sell. They have a production trial week planned for the given sale period and two available sites ready for production.</a:t>
            </a:r>
            <a:r>
              <a:rPr lang="en" sz="1200" dirty="0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5973277" y="2936163"/>
            <a:ext cx="233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endParaRPr sz="900" dirty="0">
              <a:solidFill>
                <a:srgbClr val="212121"/>
              </a:solidFill>
            </a:endParaRPr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7877BE45-6FE2-257A-28CA-981B11949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1406" y="424731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we explore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783550" y="17326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Research Questions</a:t>
            </a: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Will labor hours be a bigger constraint on </a:t>
            </a:r>
            <a:r>
              <a:rPr lang="en" sz="1100" b="1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site choice</a:t>
            </a: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than inventory availability?</a:t>
            </a: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How many products will prove </a:t>
            </a:r>
            <a:r>
              <a:rPr lang="en" sz="1100" b="1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unprofitable</a:t>
            </a: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and will not be sold due to low sale price and high raw material costs?</a:t>
            </a: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Can we </a:t>
            </a:r>
            <a:r>
              <a:rPr lang="en" sz="1100" b="1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sell or trade unused raw materials</a:t>
            </a: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to gain more resources for profitable products?</a:t>
            </a: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</a:t>
            </a:r>
            <a:r>
              <a:rPr lang="en" sz="1100" b="1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model solving method</a:t>
            </a: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will be best for the decision problem?</a:t>
            </a: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How should we </a:t>
            </a:r>
            <a:r>
              <a:rPr lang="en" sz="1100" b="1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allocate or forecast resources</a:t>
            </a: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in the future to maximize profit? </a:t>
            </a:r>
            <a:endParaRPr sz="11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Times New Roman"/>
              <a:buAutoNum type="arabicPeriod"/>
            </a:pP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If we migrate this to a circular economy,  how would that meet </a:t>
            </a:r>
            <a:r>
              <a:rPr lang="en" sz="1100" b="1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sustainability goals </a:t>
            </a:r>
            <a:r>
              <a:rPr lang="en" sz="11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and further drive profit?</a:t>
            </a:r>
            <a:r>
              <a:rPr lang="en" sz="1200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9618F937-EAD7-8E24-22E6-90AE1258C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749" y="41806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Review: Similar Approaches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908625" y="1711225"/>
            <a:ext cx="36990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Product Mix Optimization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Model Simplicity vs Complexity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Advantages and Disadvantages of Literature Approaches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075" y="142757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4DA59DB3-6ED9-0EEE-120D-F73E98C2F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962" y="4285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Review: Alternative Approaches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950" y="2831475"/>
            <a:ext cx="22860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9065" y="3247838"/>
            <a:ext cx="4945275" cy="1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819150" y="1601775"/>
            <a:ext cx="75999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Deterministic vs Stochastic Models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Linear Programming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Monte Carlo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Simulated Annealing</a:t>
            </a:r>
            <a:endParaRPr/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7CAB0A2E-D295-2E5E-F313-D2BCDB335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5685" y="4297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Review: Model Applications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819150" y="1969275"/>
            <a:ext cx="28476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Complexity of Linear Programming Models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Interdependencies</a:t>
            </a:r>
            <a:endParaRPr sz="12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Real-World Application</a:t>
            </a:r>
            <a:endParaRPr sz="1400">
              <a:solidFill>
                <a:srgbClr val="2D3B45"/>
              </a:solidFill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800" y="2048125"/>
            <a:ext cx="3551525" cy="21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E89DE3F0-36B3-5711-2557-1726E1844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2623" y="4297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Implementation and Assumptions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592275" y="1721425"/>
            <a:ext cx="5814600" cy="27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29241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 sz="1182">
                <a:latin typeface="Poppins"/>
                <a:ea typeface="Poppins"/>
                <a:cs typeface="Poppins"/>
                <a:sym typeface="Poppins"/>
              </a:rPr>
              <a:t>168 hour constraint on labor per site</a:t>
            </a:r>
            <a:endParaRPr sz="1182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41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 sz="1182">
                <a:latin typeface="Poppins"/>
                <a:ea typeface="Poppins"/>
                <a:cs typeface="Poppins"/>
                <a:sym typeface="Poppins"/>
              </a:rPr>
              <a:t>Material availability constraint max per site </a:t>
            </a:r>
            <a:endParaRPr sz="1182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8333"/>
              <a:buFont typeface="Poppins"/>
              <a:buChar char="●"/>
            </a:pP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Objective Function  </a:t>
            </a:r>
            <a:endParaRPr sz="1200" b="1">
              <a:solidFill>
                <a:srgbClr val="2D3B4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2D3B4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3370" algn="l" rtl="0">
              <a:spcBef>
                <a:spcPts val="1200"/>
              </a:spcBef>
              <a:spcAft>
                <a:spcPts val="0"/>
              </a:spcAft>
              <a:buClr>
                <a:srgbClr val="2D3B45"/>
              </a:buClr>
              <a:buSzPct val="100000"/>
              <a:buFont typeface="Poppins"/>
              <a:buChar char="●"/>
            </a:pP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" sz="1200" baseline="-250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 = Revenue (Product Sales Price) per Batch Unit of Product </a:t>
            </a:r>
            <a:r>
              <a:rPr lang="en" sz="1200" i="1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i </a:t>
            </a: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(equiv. 15 kg)</a:t>
            </a:r>
            <a:endParaRPr sz="1200">
              <a:solidFill>
                <a:srgbClr val="2D3B4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Font typeface="Poppins"/>
              <a:buChar char="●"/>
            </a:pP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" sz="1200" baseline="-250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i </a:t>
            </a: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= Raw Material Cost per Batch Unit of Product </a:t>
            </a:r>
            <a:r>
              <a:rPr lang="en" sz="1200" i="1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i </a:t>
            </a: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(equiv. 15 kg)</a:t>
            </a:r>
            <a:endParaRPr sz="1200">
              <a:solidFill>
                <a:srgbClr val="2D3B4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2D3B4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2D3B4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3370" algn="l" rtl="0">
              <a:spcBef>
                <a:spcPts val="1200"/>
              </a:spcBef>
              <a:spcAft>
                <a:spcPts val="0"/>
              </a:spcAft>
              <a:buClr>
                <a:srgbClr val="2D3B45"/>
              </a:buClr>
              <a:buSzPct val="100000"/>
              <a:buFont typeface="Poppins"/>
              <a:buChar char="●"/>
            </a:pPr>
            <a:r>
              <a:rPr lang="en" sz="1200" i="1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 = {P1, P2, P8*, P3, P4, P4*, P10, P6,  P9}</a:t>
            </a:r>
            <a:endParaRPr sz="1200">
              <a:solidFill>
                <a:srgbClr val="2D3B4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Font typeface="Poppins"/>
              <a:buChar char="●"/>
            </a:pPr>
            <a:r>
              <a:rPr lang="en" sz="1200" i="1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 = {Site 1, Site 2}</a:t>
            </a:r>
            <a:endParaRPr sz="1200">
              <a:solidFill>
                <a:srgbClr val="2D3B4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Font typeface="Poppins"/>
              <a:buChar char="●"/>
            </a:pPr>
            <a:r>
              <a:rPr lang="en" sz="1200" i="1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m </a:t>
            </a:r>
            <a:r>
              <a:rPr lang="en" sz="1200">
                <a:solidFill>
                  <a:srgbClr val="2D3B45"/>
                </a:solidFill>
                <a:latin typeface="Poppins"/>
                <a:ea typeface="Poppins"/>
                <a:cs typeface="Poppins"/>
                <a:sym typeface="Poppins"/>
              </a:rPr>
              <a:t>= {RSXX, STYY, CBAA, CBZZ, SBRXL, SLSM, C10, C20, C30, C40, C60}</a:t>
            </a:r>
            <a:endParaRPr sz="1200">
              <a:solidFill>
                <a:srgbClr val="2D3B4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198" y="2312625"/>
            <a:ext cx="2404025" cy="14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9725" y="2145038"/>
            <a:ext cx="1615555" cy="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4300" y="3183075"/>
            <a:ext cx="1545143" cy="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B2E38C23-AACB-019E-B2BD-E91AEA054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7475" y="4297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and Challenges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2769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Cross-product calculated profitability of each material per product (cost is material level)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And then the profitability per product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Factors in an array of labor to produce each product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Factors in labor constraint per site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Solved utilizing GLPK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6050" y="1897925"/>
            <a:ext cx="4134475" cy="21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36949CFD-FBDD-5C9C-2495-3704FA3F6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343" y="4297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Experiments and Results</a:t>
            </a: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Optimal Value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Trade Offs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Raw Material Use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Sensitivity Analysis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Unused Materials 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AutoNum type="arabicPeriod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Production System 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604AFD4C-88AF-0448-E49F-FF672FABB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280" y="4194588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89C79-7567-ABA2-E662-2D1C7DCCD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499" y="1597673"/>
            <a:ext cx="5029351" cy="2800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714</Words>
  <Application>Microsoft Office PowerPoint</Application>
  <PresentationFormat>On-screen Show (16:9)</PresentationFormat>
  <Paragraphs>93</Paragraphs>
  <Slides>11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Nunito</vt:lpstr>
      <vt:lpstr>Poppins</vt:lpstr>
      <vt:lpstr>Arial</vt:lpstr>
      <vt:lpstr>Calibri</vt:lpstr>
      <vt:lpstr>Times New Roman</vt:lpstr>
      <vt:lpstr>Shift</vt:lpstr>
      <vt:lpstr>Product Profit Optimization Using a Linear Programming Model:   New Chemicals Company in Tire Manufacturing Industry</vt:lpstr>
      <vt:lpstr>Problem Statement and Background</vt:lpstr>
      <vt:lpstr>Areas we explore</vt:lpstr>
      <vt:lpstr>Literature Review: Similar Approaches </vt:lpstr>
      <vt:lpstr>Literature Review: Alternative Approaches </vt:lpstr>
      <vt:lpstr>Literature Review: Model Applications</vt:lpstr>
      <vt:lpstr>Model Implementation and Assumptions</vt:lpstr>
      <vt:lpstr>Methodology and Challenges  </vt:lpstr>
      <vt:lpstr>Computational Experiments and Results</vt:lpstr>
      <vt:lpstr>Model Limitations and Areas for Future Work </vt:lpstr>
      <vt:lpstr>Research Question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Hassan Ali</cp:lastModifiedBy>
  <cp:revision>2</cp:revision>
  <dcterms:modified xsi:type="dcterms:W3CDTF">2024-08-25T23:34:54Z</dcterms:modified>
</cp:coreProperties>
</file>